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Montserrat"/>
      <p:regular r:id="rId39"/>
      <p:bold r:id="rId40"/>
      <p:italic r:id="rId41"/>
      <p:boldItalic r:id="rId42"/>
    </p:embeddedFont>
    <p:embeddedFont>
      <p:font typeface="Montserrat Black"/>
      <p:bold r:id="rId43"/>
      <p:boldItalic r:id="rId44"/>
    </p:embeddedFont>
    <p:embeddedFont>
      <p:font typeface="Montserrat ExtraBold"/>
      <p:bold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44" Type="http://schemas.openxmlformats.org/officeDocument/2006/relationships/font" Target="fonts/MontserratBlack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Black-bold.fntdata"/><Relationship Id="rId24" Type="http://schemas.openxmlformats.org/officeDocument/2006/relationships/slide" Target="slides/slide19.xml"/><Relationship Id="rId46" Type="http://schemas.openxmlformats.org/officeDocument/2006/relationships/font" Target="fonts/MontserratExtraBold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ab26605de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ab26605de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8b4ab834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8b4ab834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No negatively pressure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38e962b8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38e962b8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38b4ab834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38b4ab834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ab26605de9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ab26605de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b06865a52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b06865a52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Degassing - many times since the viscosity of this type of silicone is less.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b67631b1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b67631b1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b06865a52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b06865a52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b06865a52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b06865a52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b06865a527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b06865a527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38b4ab834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38b4ab834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b67631b16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b67631b16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b06865a52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b06865a52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b06865a527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b06865a527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Prevents inner core from being misaligned, so that inner core is not of dimensions.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b06865a52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b06865a52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Engraving on top to prevent silicone from overlapping holes on top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Slot for screw driver to help open the mold after curing.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b06865a527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b06865a527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Prevents the actuator’s half side being </a:t>
            </a:r>
            <a:r>
              <a:rPr lang="en"/>
              <a:t>different</a:t>
            </a:r>
            <a:r>
              <a:rPr lang="en"/>
              <a:t> in </a:t>
            </a:r>
            <a:r>
              <a:rPr lang="en"/>
              <a:t>alignment</a:t>
            </a:r>
            <a:r>
              <a:rPr lang="en"/>
              <a:t> with other half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b06865a52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b06865a52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b67631b16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b67631b16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38b4ab834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38b4ab834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38b4ab834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38b4ab834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38b4ab834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38b4ab834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38b4ab834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38b4ab834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38b4ab834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38b4ab834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38b4ab834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38b4ab834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38b4ab834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38b4ab834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38b4ab834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38b4ab834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b06865a527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b06865a527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ab26605de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ab26605de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ab26605de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ab26605de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 the above criterias can only be achieved using a pneumatic hand glove. Because Pneumatic hand glove can produce </a:t>
            </a:r>
            <a:r>
              <a:rPr lang="en"/>
              <a:t>highest force when microscaled. Hydraulic actuators can also be microscaled but has higher maintenance than pneumatic.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toward Soft Robotics: A Decade Review of the Design of Hand Exoskeletons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Talha Shahid, Darwin Gouwanda *, Surya G. Nurzaman and Alpha A. Gopalai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38b4ab834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38b4ab834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ab26605de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ab26605de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Fabrication of actuators</a:t>
            </a:r>
            <a:r>
              <a:rPr lang="en"/>
              <a:t> - No control over material used / very less explanation for the dimensions of the actuator except for the </a:t>
            </a:r>
            <a:r>
              <a:rPr lang="en"/>
              <a:t>length.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Glove design </a:t>
            </a:r>
            <a:r>
              <a:rPr lang="en"/>
              <a:t>- Explanation in the paper doesn’t match the actual product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ab26605de9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ab26605de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pressure is not used - instead elastic material is used for retraction motion of the actuator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ab26605de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ab26605de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No negatively pressure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2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 type="title">
  <p:cSld name="TITLE">
    <p:bg>
      <p:bgPr>
        <a:solidFill>
          <a:srgbClr val="57068C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66" name="Google Shape;6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69" name="Google Shape;69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" name="Google Shape;72;p12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73" name="Google Shape;7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page image">
  <p:cSld name="CUSTOM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6" name="Google Shape;7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9" name="Google Shape;79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2" name="Google Shape;8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4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9" name="Google Shape;89;p15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" sz="4200" u="none" cap="none" strike="noStrike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b="0" i="0" sz="4200" u="none" cap="none" strike="noStrike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90" name="Google Shape;90;p15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6" name="Google Shape;96;p16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" sz="4200" u="none" cap="none" strike="noStrike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b="0" i="0" sz="4200" u="none" cap="none" strike="noStrike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97" name="Google Shape;97;p16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1">
  <p:cSld name="CUSTOM_1_1_1"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3" name="Google Shape;103;p17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" sz="4200" u="none" cap="none" strike="noStrike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b="0" i="0" sz="4200" u="none" cap="none" strike="noStrike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04" name="Google Shape;104;p17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hasCustomPrompt="1"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09" name="Google Shape;10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8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4" name="Google Shape;11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9" name="Google Shape;119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3" name="Google Shape;123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_1">
    <p:bg>
      <p:bgPr>
        <a:solidFill>
          <a:srgbClr val="57068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3" name="Google Shape;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4">
  <p:cSld name="TITLE_1_1_1">
    <p:bg>
      <p:bgPr>
        <a:solidFill>
          <a:srgbClr val="57068C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5">
  <p:cSld name="TITLE_1_1_1_1">
    <p:bg>
      <p:bgPr>
        <a:solidFill>
          <a:srgbClr val="57068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35" name="Google Shape;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7068C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 " id="40" name="Google Shape;40;p7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 " id="41" name="Google Shape;4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48" name="Google Shape;4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52" name="Google Shape;5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" name="Google Shape;55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60" name="Google Shape;6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23" Type="http://schemas.openxmlformats.org/officeDocument/2006/relationships/theme" Target="../theme/theme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b="0" i="0" sz="4200" u="none" cap="none" strike="noStrike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432800" y="4840350"/>
            <a:ext cx="749775" cy="1894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5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jp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5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jpg"/><Relationship Id="rId4" Type="http://schemas.openxmlformats.org/officeDocument/2006/relationships/image" Target="../media/image56.jp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CrUF21ZkbNdqGyRVX5fQLEbpjw9_zAzD/view" TargetMode="External"/><Relationship Id="rId10" Type="http://schemas.openxmlformats.org/officeDocument/2006/relationships/image" Target="../media/image45.jpg"/><Relationship Id="rId1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Cf8MaHNRfIBKyU6IW_rk8WxPbd3OLrHm/view" TargetMode="External"/><Relationship Id="rId4" Type="http://schemas.openxmlformats.org/officeDocument/2006/relationships/image" Target="../media/image40.jpg"/><Relationship Id="rId9" Type="http://schemas.openxmlformats.org/officeDocument/2006/relationships/hyperlink" Target="http://drive.google.com/file/d/1CfaYEci1aNxU2I6ZheDKf8UE8v-Gs6_8/view" TargetMode="External"/><Relationship Id="rId5" Type="http://schemas.openxmlformats.org/officeDocument/2006/relationships/hyperlink" Target="http://drive.google.com/file/d/1CmfB5SfTF3gxRtvU2QEyzkDkO1d_hwxh/view" TargetMode="External"/><Relationship Id="rId6" Type="http://schemas.openxmlformats.org/officeDocument/2006/relationships/image" Target="../media/image50.jpg"/><Relationship Id="rId7" Type="http://schemas.openxmlformats.org/officeDocument/2006/relationships/hyperlink" Target="http://drive.google.com/file/d/1Cb38E3OreVlY9sCHtG2zsvMlhgI2zAOz/view" TargetMode="External"/><Relationship Id="rId8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CuSSAD643q7hMD4oi1PPsz-UycdIa9Np/view" TargetMode="External"/><Relationship Id="rId4" Type="http://schemas.openxmlformats.org/officeDocument/2006/relationships/image" Target="../media/image5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07600" y="1044850"/>
            <a:ext cx="6066600" cy="19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Arial"/>
                <a:ea typeface="Arial"/>
                <a:cs typeface="Arial"/>
                <a:sym typeface="Arial"/>
              </a:rPr>
              <a:t>Radially-Symmetric Silicone Bellow Soft Actuators For A Robotic Rehabilitation </a:t>
            </a:r>
            <a:r>
              <a:rPr b="1" lang="en" sz="3300">
                <a:latin typeface="Arial"/>
                <a:ea typeface="Arial"/>
                <a:cs typeface="Arial"/>
                <a:sym typeface="Arial"/>
              </a:rPr>
              <a:t>Exoglove</a:t>
            </a:r>
            <a:r>
              <a:rPr b="1" lang="en" sz="3300">
                <a:latin typeface="Arial"/>
                <a:ea typeface="Arial"/>
                <a:cs typeface="Arial"/>
                <a:sym typeface="Arial"/>
              </a:rPr>
              <a:t> </a:t>
            </a:r>
            <a:endParaRPr b="1" sz="3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3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Guided by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:	Prof.S.Farokh Atashzar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		Dr. Jacqueline Libby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2" type="body"/>
          </p:nvPr>
        </p:nvSpPr>
        <p:spPr>
          <a:xfrm>
            <a:off x="307600" y="3716425"/>
            <a:ext cx="41331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Presented by	-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Arunagiri Adhithian Ravichandran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04/24/2023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M.Sc.Mechatronics and Robotics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Department of Mechanical and Aerospace Engineering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375" y="445458"/>
            <a:ext cx="1187575" cy="300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/>
        </p:nvSpPr>
        <p:spPr>
          <a:xfrm>
            <a:off x="772800" y="769350"/>
            <a:ext cx="759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 New Fabrication Method for Soft Pneumatic Actuators based on Paraffin</a:t>
            </a:r>
            <a:endParaRPr sz="1700"/>
          </a:p>
        </p:txBody>
      </p:sp>
      <p:sp>
        <p:nvSpPr>
          <p:cNvPr id="195" name="Google Shape;195;p32"/>
          <p:cNvSpPr txBox="1"/>
          <p:nvPr/>
        </p:nvSpPr>
        <p:spPr>
          <a:xfrm>
            <a:off x="1428600" y="1215750"/>
            <a:ext cx="628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Jin Guo*, Shuxiang Guo, </a:t>
            </a:r>
            <a:r>
              <a:rPr lang="en" sz="1000"/>
              <a:t>Fengze Lyu, Maoxun Li </a:t>
            </a:r>
            <a:endParaRPr sz="1000"/>
          </a:p>
        </p:txBody>
      </p:sp>
      <p:sp>
        <p:nvSpPr>
          <p:cNvPr id="196" name="Google Shape;196;p32"/>
          <p:cNvSpPr txBox="1"/>
          <p:nvPr/>
        </p:nvSpPr>
        <p:spPr>
          <a:xfrm>
            <a:off x="5334875" y="2499975"/>
            <a:ext cx="303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Drawbacks: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Shrinkage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Additional Fixtures</a:t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875" y="1937637"/>
            <a:ext cx="2248725" cy="21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175" y="1937638"/>
            <a:ext cx="1558086" cy="21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/>
        </p:nvSpPr>
        <p:spPr>
          <a:xfrm>
            <a:off x="406400" y="550950"/>
            <a:ext cx="633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Drawbacks to be addressed</a:t>
            </a:r>
            <a:r>
              <a:rPr b="1" lang="en" sz="2200"/>
              <a:t>?</a:t>
            </a:r>
            <a:endParaRPr b="1" sz="2200"/>
          </a:p>
        </p:txBody>
      </p:sp>
      <p:sp>
        <p:nvSpPr>
          <p:cNvPr id="204" name="Google Shape;204;p33"/>
          <p:cNvSpPr txBox="1"/>
          <p:nvPr/>
        </p:nvSpPr>
        <p:spPr>
          <a:xfrm>
            <a:off x="406400" y="1074150"/>
            <a:ext cx="82758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Slow actuation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Bulging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Bulkiness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Negative pressure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Thumb flexion/extension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Shrinkage of wax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Glove design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59550" y="2092800"/>
            <a:ext cx="8424900" cy="9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Our Solution</a:t>
            </a:r>
            <a:endParaRPr b="1" sz="59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/>
        </p:nvSpPr>
        <p:spPr>
          <a:xfrm>
            <a:off x="406400" y="441500"/>
            <a:ext cx="633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Miniature</a:t>
            </a:r>
            <a:r>
              <a:rPr b="1" lang="en" sz="2200"/>
              <a:t> Bellow actuators</a:t>
            </a:r>
            <a:endParaRPr b="1" sz="2200"/>
          </a:p>
        </p:txBody>
      </p:sp>
      <p:sp>
        <p:nvSpPr>
          <p:cNvPr id="215" name="Google Shape;215;p35"/>
          <p:cNvSpPr txBox="1"/>
          <p:nvPr/>
        </p:nvSpPr>
        <p:spPr>
          <a:xfrm>
            <a:off x="406400" y="1074150"/>
            <a:ext cx="32511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Inner core: </a:t>
            </a:r>
            <a:endParaRPr b="1"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Wax inner core 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Beeswax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Melted at 177℉ 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Continuous pour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Cured for 24 hours</a:t>
            </a:r>
            <a:endParaRPr sz="1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Usage:</a:t>
            </a:r>
            <a:endParaRPr b="1"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Easy to design inner core for any outer silicone core.</a:t>
            </a:r>
            <a:endParaRPr sz="1700"/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385" y="1074150"/>
            <a:ext cx="2834389" cy="18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4550" y="971126"/>
            <a:ext cx="2458650" cy="21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8025" y="3151975"/>
            <a:ext cx="2200300" cy="16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/>
        </p:nvSpPr>
        <p:spPr>
          <a:xfrm>
            <a:off x="406400" y="691125"/>
            <a:ext cx="4165500" cy="3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Outer </a:t>
            </a:r>
            <a:r>
              <a:rPr b="1" lang="en" sz="1700"/>
              <a:t>core: </a:t>
            </a:r>
            <a:endParaRPr b="1"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Sorta Clear - 40 silicone degassed using a vacuum chamber.</a:t>
            </a:r>
            <a:r>
              <a:rPr lang="en" sz="1700"/>
              <a:t> 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Injection molding in 3D printed PLA molds.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Pot life 60 mins.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Curing time is 16 Hrs</a:t>
            </a:r>
            <a:endParaRPr sz="1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Usage:</a:t>
            </a:r>
            <a:endParaRPr b="1"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Softer silicone can create high frequency of motion.</a:t>
            </a:r>
            <a:endParaRPr sz="1700"/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645349" y="78375"/>
            <a:ext cx="2103151" cy="33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5049" y="2794274"/>
            <a:ext cx="1710525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225" y="742613"/>
            <a:ext cx="2577500" cy="365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/>
        </p:nvSpPr>
        <p:spPr>
          <a:xfrm>
            <a:off x="406400" y="691125"/>
            <a:ext cx="41655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Removing inner core</a:t>
            </a:r>
            <a:r>
              <a:rPr b="1" lang="en" sz="1700"/>
              <a:t>: </a:t>
            </a:r>
            <a:endParaRPr b="1"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Using heat gun at 460℉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Followed by two hot water baths to clean the actuator.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First bath to remove the unmelted wax particles. 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Second bath is to remove the residual wax particles along the inner walls.  </a:t>
            </a:r>
            <a:endParaRPr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/>
        </p:nvSpPr>
        <p:spPr>
          <a:xfrm>
            <a:off x="406400" y="691125"/>
            <a:ext cx="4165500" cy="3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Connectors </a:t>
            </a:r>
            <a:endParaRPr b="1"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Blockers at the actuator and the ends of the fingers. 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Connectors connect two actuators. 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Connector</a:t>
            </a:r>
            <a:r>
              <a:rPr lang="en" sz="1700"/>
              <a:t> and blocker 3D printed using PLA. </a:t>
            </a:r>
            <a:endParaRPr sz="17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Usage</a:t>
            </a:r>
            <a:endParaRPr b="1"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Connectors create a passage for air to flow. 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Blockers prevent the escape of air from the system.</a:t>
            </a:r>
            <a:endParaRPr sz="1700"/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340" y="2877025"/>
            <a:ext cx="2011610" cy="192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950" y="691125"/>
            <a:ext cx="1900600" cy="20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/>
        </p:nvSpPr>
        <p:spPr>
          <a:xfrm>
            <a:off x="406400" y="691125"/>
            <a:ext cx="41655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Reinforcement</a:t>
            </a:r>
            <a:r>
              <a:rPr b="1" lang="en" sz="1700"/>
              <a:t> parts</a:t>
            </a:r>
            <a:r>
              <a:rPr b="1" lang="en" sz="1700"/>
              <a:t>: </a:t>
            </a:r>
            <a:endParaRPr b="1"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TPU based rings and limiting layers. 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3D printed at thickness of 0.7mm for flexibility. </a:t>
            </a:r>
            <a:endParaRPr sz="1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Usage: </a:t>
            </a:r>
            <a:endParaRPr b="1"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TPU limiting layer is used for helping the actuator for curling.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TPU limiting rings used preventing from bulging. </a:t>
            </a:r>
            <a:endParaRPr sz="1700"/>
          </a:p>
        </p:txBody>
      </p:sp>
      <p:pic>
        <p:nvPicPr>
          <p:cNvPr id="244" name="Google Shape;2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800" y="2381949"/>
            <a:ext cx="1980263" cy="245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938" y="814750"/>
            <a:ext cx="38100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/>
        </p:nvSpPr>
        <p:spPr>
          <a:xfrm>
            <a:off x="406400" y="441500"/>
            <a:ext cx="633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Completely</a:t>
            </a:r>
            <a:r>
              <a:rPr b="1" lang="en" sz="2200"/>
              <a:t> assembled actuator</a:t>
            </a:r>
            <a:r>
              <a:rPr b="1" lang="en" sz="2200"/>
              <a:t>:</a:t>
            </a:r>
            <a:endParaRPr b="1" sz="2200"/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413" y="1133475"/>
            <a:ext cx="5675172" cy="2876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359550" y="2092800"/>
            <a:ext cx="8424900" cy="9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Improved Methods</a:t>
            </a:r>
            <a:endParaRPr b="1" sz="59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/>
        </p:nvSpPr>
        <p:spPr>
          <a:xfrm>
            <a:off x="406400" y="550950"/>
            <a:ext cx="633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Agenda</a:t>
            </a:r>
            <a:endParaRPr b="1" sz="2200"/>
          </a:p>
        </p:txBody>
      </p:sp>
      <p:sp>
        <p:nvSpPr>
          <p:cNvPr id="138" name="Google Shape;138;p24"/>
          <p:cNvSpPr txBox="1"/>
          <p:nvPr/>
        </p:nvSpPr>
        <p:spPr>
          <a:xfrm>
            <a:off x="406400" y="1074150"/>
            <a:ext cx="82758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Motivation</a:t>
            </a:r>
            <a:endParaRPr b="1"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Previous W</a:t>
            </a:r>
            <a:r>
              <a:rPr b="1" lang="en" sz="1700"/>
              <a:t>orks and Problems</a:t>
            </a:r>
            <a:endParaRPr b="1"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Our Solution</a:t>
            </a:r>
            <a:endParaRPr b="1"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Improved Methods</a:t>
            </a:r>
            <a:endParaRPr b="1"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Glove Design</a:t>
            </a:r>
            <a:endParaRPr b="1" sz="1700"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500" y="775800"/>
            <a:ext cx="2613000" cy="26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/>
        </p:nvSpPr>
        <p:spPr>
          <a:xfrm>
            <a:off x="406400" y="494600"/>
            <a:ext cx="8130900" cy="3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Old degassing method</a:t>
            </a:r>
            <a:r>
              <a:rPr lang="en" sz="1700"/>
              <a:t>  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In the 1st iteration of degassing of Sorta Clear - 40 was done by, mixing the mixture using stick between each round of degassing to remove the bubbles from the mixture. </a:t>
            </a:r>
            <a:endParaRPr sz="1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New degassing </a:t>
            </a:r>
            <a:r>
              <a:rPr b="1" lang="en" sz="1700"/>
              <a:t>method</a:t>
            </a:r>
            <a:r>
              <a:rPr b="1" lang="en" sz="1700"/>
              <a:t> </a:t>
            </a:r>
            <a:endParaRPr b="1"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In the new method, each round of degassing is done </a:t>
            </a:r>
            <a:r>
              <a:rPr lang="en" sz="1700"/>
              <a:t>until</a:t>
            </a:r>
            <a:r>
              <a:rPr lang="en" sz="1700"/>
              <a:t> all bubbles rise up till then reach the state of blow up, when which air is let into the chamber to abruptly </a:t>
            </a:r>
            <a:r>
              <a:rPr lang="en" sz="1700"/>
              <a:t>burst the bubbles. </a:t>
            </a:r>
            <a:endParaRPr sz="1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Cause of the new method - </a:t>
            </a:r>
            <a:r>
              <a:rPr b="1" lang="en" sz="1700"/>
              <a:t>Degassing time reduced from approximately 40 mins to 20-25 mins</a:t>
            </a:r>
            <a:r>
              <a:rPr lang="en" sz="1700"/>
              <a:t>  </a:t>
            </a:r>
            <a:endParaRPr sz="1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/>
        </p:nvSpPr>
        <p:spPr>
          <a:xfrm>
            <a:off x="1122200" y="554700"/>
            <a:ext cx="291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Old wax mold with no alignment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(printed in 4 </a:t>
            </a:r>
            <a:r>
              <a:rPr b="1" lang="en"/>
              <a:t>quarters</a:t>
            </a:r>
            <a:r>
              <a:rPr b="1" lang="en"/>
              <a:t>)</a:t>
            </a:r>
            <a:endParaRPr b="1"/>
          </a:p>
        </p:txBody>
      </p:sp>
      <p:sp>
        <p:nvSpPr>
          <p:cNvPr id="267" name="Google Shape;267;p43"/>
          <p:cNvSpPr txBox="1"/>
          <p:nvPr/>
        </p:nvSpPr>
        <p:spPr>
          <a:xfrm>
            <a:off x="5005075" y="554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New wax mold with alignment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648" y="1367450"/>
            <a:ext cx="1595150" cy="294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549" y="1477750"/>
            <a:ext cx="3633473" cy="27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/>
        </p:nvSpPr>
        <p:spPr>
          <a:xfrm>
            <a:off x="1122200" y="554700"/>
            <a:ext cx="291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Double hole with passageways closer to each other</a:t>
            </a:r>
            <a:endParaRPr b="1"/>
          </a:p>
        </p:txBody>
      </p:sp>
      <p:sp>
        <p:nvSpPr>
          <p:cNvPr id="275" name="Google Shape;275;p44"/>
          <p:cNvSpPr txBox="1"/>
          <p:nvPr/>
        </p:nvSpPr>
        <p:spPr>
          <a:xfrm>
            <a:off x="5005075" y="5547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Single hole with passageways faraway from each other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513" y="1266017"/>
            <a:ext cx="3472276" cy="3157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936" y="1266425"/>
            <a:ext cx="3472275" cy="31570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44"/>
          <p:cNvCxnSpPr/>
          <p:nvPr/>
        </p:nvCxnSpPr>
        <p:spPr>
          <a:xfrm>
            <a:off x="6619875" y="2137075"/>
            <a:ext cx="1752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44"/>
          <p:cNvSpPr txBox="1"/>
          <p:nvPr/>
        </p:nvSpPr>
        <p:spPr>
          <a:xfrm>
            <a:off x="8372475" y="1975525"/>
            <a:ext cx="91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4 mm </a:t>
            </a:r>
            <a:endParaRPr sz="1100"/>
          </a:p>
        </p:txBody>
      </p:sp>
      <p:cxnSp>
        <p:nvCxnSpPr>
          <p:cNvPr id="280" name="Google Shape;280;p44"/>
          <p:cNvCxnSpPr/>
          <p:nvPr/>
        </p:nvCxnSpPr>
        <p:spPr>
          <a:xfrm>
            <a:off x="2581900" y="4080750"/>
            <a:ext cx="6000" cy="598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44"/>
          <p:cNvSpPr txBox="1"/>
          <p:nvPr/>
        </p:nvSpPr>
        <p:spPr>
          <a:xfrm>
            <a:off x="2127700" y="4625200"/>
            <a:ext cx="91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2.75 mm</a:t>
            </a:r>
            <a:r>
              <a:rPr lang="en" sz="1100"/>
              <a:t> </a:t>
            </a:r>
            <a:endParaRPr sz="1100"/>
          </a:p>
        </p:txBody>
      </p:sp>
      <p:cxnSp>
        <p:nvCxnSpPr>
          <p:cNvPr id="282" name="Google Shape;282;p44"/>
          <p:cNvCxnSpPr/>
          <p:nvPr/>
        </p:nvCxnSpPr>
        <p:spPr>
          <a:xfrm>
            <a:off x="6518525" y="3828275"/>
            <a:ext cx="0" cy="739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44"/>
          <p:cNvSpPr txBox="1"/>
          <p:nvPr/>
        </p:nvSpPr>
        <p:spPr>
          <a:xfrm>
            <a:off x="6061325" y="4625200"/>
            <a:ext cx="91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2.25 mm </a:t>
            </a:r>
            <a:endParaRPr sz="1100"/>
          </a:p>
        </p:txBody>
      </p:sp>
      <p:cxnSp>
        <p:nvCxnSpPr>
          <p:cNvPr id="284" name="Google Shape;284;p44"/>
          <p:cNvCxnSpPr/>
          <p:nvPr/>
        </p:nvCxnSpPr>
        <p:spPr>
          <a:xfrm flipH="1" rot="10800000">
            <a:off x="2739900" y="2041575"/>
            <a:ext cx="1479600" cy="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44"/>
          <p:cNvCxnSpPr/>
          <p:nvPr/>
        </p:nvCxnSpPr>
        <p:spPr>
          <a:xfrm>
            <a:off x="2734025" y="4022575"/>
            <a:ext cx="1450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44"/>
          <p:cNvSpPr txBox="1"/>
          <p:nvPr/>
        </p:nvSpPr>
        <p:spPr>
          <a:xfrm>
            <a:off x="4219500" y="1883025"/>
            <a:ext cx="91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0.75 mm</a:t>
            </a:r>
            <a:endParaRPr sz="1100"/>
          </a:p>
        </p:txBody>
      </p:sp>
      <p:sp>
        <p:nvSpPr>
          <p:cNvPr id="287" name="Google Shape;287;p44"/>
          <p:cNvSpPr txBox="1"/>
          <p:nvPr/>
        </p:nvSpPr>
        <p:spPr>
          <a:xfrm>
            <a:off x="4184225" y="3861025"/>
            <a:ext cx="91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</a:t>
            </a:r>
            <a:r>
              <a:rPr lang="en" sz="1100"/>
              <a:t>.5 mm</a:t>
            </a:r>
            <a:endParaRPr sz="1100"/>
          </a:p>
        </p:txBody>
      </p:sp>
      <p:sp>
        <p:nvSpPr>
          <p:cNvPr id="288" name="Google Shape;288;p44"/>
          <p:cNvSpPr/>
          <p:nvPr/>
        </p:nvSpPr>
        <p:spPr>
          <a:xfrm>
            <a:off x="1604275" y="1312425"/>
            <a:ext cx="459300" cy="32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4"/>
          <p:cNvSpPr/>
          <p:nvPr/>
        </p:nvSpPr>
        <p:spPr>
          <a:xfrm>
            <a:off x="3103775" y="1312425"/>
            <a:ext cx="459300" cy="32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4"/>
          <p:cNvSpPr/>
          <p:nvPr/>
        </p:nvSpPr>
        <p:spPr>
          <a:xfrm>
            <a:off x="5552400" y="1267125"/>
            <a:ext cx="603600" cy="41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4"/>
          <p:cNvSpPr/>
          <p:nvPr/>
        </p:nvSpPr>
        <p:spPr>
          <a:xfrm>
            <a:off x="6868225" y="1267125"/>
            <a:ext cx="603600" cy="41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350" y="1362075"/>
            <a:ext cx="4717449" cy="28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75" y="1362076"/>
            <a:ext cx="3447001" cy="272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5"/>
          <p:cNvSpPr txBox="1"/>
          <p:nvPr/>
        </p:nvSpPr>
        <p:spPr>
          <a:xfrm>
            <a:off x="1122200" y="554700"/>
            <a:ext cx="291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Old mold with alignment problem</a:t>
            </a:r>
            <a:endParaRPr b="1"/>
          </a:p>
        </p:txBody>
      </p:sp>
      <p:sp>
        <p:nvSpPr>
          <p:cNvPr id="299" name="Google Shape;299;p45"/>
          <p:cNvSpPr txBox="1"/>
          <p:nvPr/>
        </p:nvSpPr>
        <p:spPr>
          <a:xfrm>
            <a:off x="5005075" y="5547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New mold with alignment on three sides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237" y="688563"/>
            <a:ext cx="1358714" cy="3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113" y="706100"/>
            <a:ext cx="1404625" cy="329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6"/>
          <p:cNvPicPr preferRelativeResize="0"/>
          <p:nvPr/>
        </p:nvPicPr>
        <p:blipFill rotWithShape="1">
          <a:blip r:embed="rId5">
            <a:alphaModFix/>
          </a:blip>
          <a:srcRect b="-2020" l="-610" r="610" t="2020"/>
          <a:stretch/>
        </p:blipFill>
        <p:spPr>
          <a:xfrm>
            <a:off x="2874738" y="734237"/>
            <a:ext cx="1546700" cy="3293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4488" y="705009"/>
            <a:ext cx="1432629" cy="330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6"/>
          <p:cNvSpPr txBox="1"/>
          <p:nvPr/>
        </p:nvSpPr>
        <p:spPr>
          <a:xfrm>
            <a:off x="1108563" y="3873550"/>
            <a:ext cx="126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1.351mm (Peak)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2.999mm (Valley) </a:t>
            </a:r>
            <a:endParaRPr sz="1100"/>
          </a:p>
        </p:txBody>
      </p:sp>
      <p:sp>
        <p:nvSpPr>
          <p:cNvPr id="309" name="Google Shape;309;p46"/>
          <p:cNvSpPr txBox="1"/>
          <p:nvPr/>
        </p:nvSpPr>
        <p:spPr>
          <a:xfrm>
            <a:off x="3035425" y="3887125"/>
            <a:ext cx="126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1.420mm (Peak)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1.580mm (Valley)</a:t>
            </a:r>
            <a:endParaRPr sz="1100"/>
          </a:p>
        </p:txBody>
      </p:sp>
      <p:sp>
        <p:nvSpPr>
          <p:cNvPr id="310" name="Google Shape;310;p46"/>
          <p:cNvSpPr txBox="1"/>
          <p:nvPr/>
        </p:nvSpPr>
        <p:spPr>
          <a:xfrm>
            <a:off x="4988675" y="3887125"/>
            <a:ext cx="126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1.794mm (Peak)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2.206mm (Valley)</a:t>
            </a:r>
            <a:endParaRPr sz="1100"/>
          </a:p>
        </p:txBody>
      </p:sp>
      <p:sp>
        <p:nvSpPr>
          <p:cNvPr id="311" name="Google Shape;311;p46"/>
          <p:cNvSpPr txBox="1"/>
          <p:nvPr/>
        </p:nvSpPr>
        <p:spPr>
          <a:xfrm>
            <a:off x="734649" y="277850"/>
            <a:ext cx="199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From old mold (not parallel)</a:t>
            </a:r>
            <a:endParaRPr b="1" sz="1100"/>
          </a:p>
        </p:txBody>
      </p:sp>
      <p:sp>
        <p:nvSpPr>
          <p:cNvPr id="312" name="Google Shape;312;p46"/>
          <p:cNvSpPr txBox="1"/>
          <p:nvPr/>
        </p:nvSpPr>
        <p:spPr>
          <a:xfrm>
            <a:off x="2835291" y="339350"/>
            <a:ext cx="164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1st iteration (1.5mm)</a:t>
            </a:r>
            <a:endParaRPr b="1" sz="1100"/>
          </a:p>
        </p:txBody>
      </p:sp>
      <p:sp>
        <p:nvSpPr>
          <p:cNvPr id="313" name="Google Shape;313;p46"/>
          <p:cNvSpPr txBox="1"/>
          <p:nvPr/>
        </p:nvSpPr>
        <p:spPr>
          <a:xfrm>
            <a:off x="4800129" y="351000"/>
            <a:ext cx="164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2nd iteration (2mm)</a:t>
            </a:r>
            <a:endParaRPr b="1" sz="1100"/>
          </a:p>
        </p:txBody>
      </p:sp>
      <p:sp>
        <p:nvSpPr>
          <p:cNvPr id="314" name="Google Shape;314;p46"/>
          <p:cNvSpPr txBox="1"/>
          <p:nvPr/>
        </p:nvSpPr>
        <p:spPr>
          <a:xfrm>
            <a:off x="3154650" y="4462850"/>
            <a:ext cx="28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Thickness at peaks and valleys</a:t>
            </a:r>
            <a:endParaRPr b="1"/>
          </a:p>
        </p:txBody>
      </p:sp>
      <p:sp>
        <p:nvSpPr>
          <p:cNvPr id="315" name="Google Shape;315;p46"/>
          <p:cNvSpPr txBox="1"/>
          <p:nvPr/>
        </p:nvSpPr>
        <p:spPr>
          <a:xfrm>
            <a:off x="2105300" y="894050"/>
            <a:ext cx="55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 mm</a:t>
            </a:r>
            <a:endParaRPr sz="1000"/>
          </a:p>
        </p:txBody>
      </p:sp>
      <p:sp>
        <p:nvSpPr>
          <p:cNvPr id="316" name="Google Shape;316;p46"/>
          <p:cNvSpPr txBox="1"/>
          <p:nvPr/>
        </p:nvSpPr>
        <p:spPr>
          <a:xfrm>
            <a:off x="2065800" y="3326700"/>
            <a:ext cx="55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 mm</a:t>
            </a:r>
            <a:endParaRPr sz="1000"/>
          </a:p>
        </p:txBody>
      </p:sp>
      <p:sp>
        <p:nvSpPr>
          <p:cNvPr id="317" name="Google Shape;317;p46"/>
          <p:cNvSpPr txBox="1"/>
          <p:nvPr/>
        </p:nvSpPr>
        <p:spPr>
          <a:xfrm>
            <a:off x="4017600" y="894050"/>
            <a:ext cx="55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 mm</a:t>
            </a:r>
            <a:endParaRPr sz="1000"/>
          </a:p>
        </p:txBody>
      </p:sp>
      <p:sp>
        <p:nvSpPr>
          <p:cNvPr id="318" name="Google Shape;318;p46"/>
          <p:cNvSpPr txBox="1"/>
          <p:nvPr/>
        </p:nvSpPr>
        <p:spPr>
          <a:xfrm>
            <a:off x="4017600" y="3326700"/>
            <a:ext cx="55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 mm</a:t>
            </a:r>
            <a:endParaRPr sz="1000"/>
          </a:p>
        </p:txBody>
      </p:sp>
      <p:sp>
        <p:nvSpPr>
          <p:cNvPr id="319" name="Google Shape;319;p46"/>
          <p:cNvSpPr txBox="1"/>
          <p:nvPr/>
        </p:nvSpPr>
        <p:spPr>
          <a:xfrm>
            <a:off x="6484291" y="339350"/>
            <a:ext cx="164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3rd </a:t>
            </a:r>
            <a:r>
              <a:rPr b="1" lang="en" sz="1100"/>
              <a:t>iteration (2.5mm)</a:t>
            </a:r>
            <a:endParaRPr b="1" sz="1100"/>
          </a:p>
        </p:txBody>
      </p:sp>
      <p:sp>
        <p:nvSpPr>
          <p:cNvPr id="320" name="Google Shape;320;p46"/>
          <p:cNvSpPr txBox="1"/>
          <p:nvPr/>
        </p:nvSpPr>
        <p:spPr>
          <a:xfrm>
            <a:off x="6672850" y="3873538"/>
            <a:ext cx="126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2.361</a:t>
            </a:r>
            <a:r>
              <a:rPr lang="en" sz="1100"/>
              <a:t>mm (Peak)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2.639mm (Valley)</a:t>
            </a:r>
            <a:endParaRPr sz="1100"/>
          </a:p>
        </p:txBody>
      </p:sp>
      <p:sp>
        <p:nvSpPr>
          <p:cNvPr id="321" name="Google Shape;321;p46"/>
          <p:cNvSpPr txBox="1"/>
          <p:nvPr/>
        </p:nvSpPr>
        <p:spPr>
          <a:xfrm>
            <a:off x="5969400" y="3326700"/>
            <a:ext cx="55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 mm</a:t>
            </a:r>
            <a:endParaRPr sz="1000"/>
          </a:p>
        </p:txBody>
      </p:sp>
      <p:sp>
        <p:nvSpPr>
          <p:cNvPr id="322" name="Google Shape;322;p46"/>
          <p:cNvSpPr txBox="1"/>
          <p:nvPr/>
        </p:nvSpPr>
        <p:spPr>
          <a:xfrm>
            <a:off x="5969400" y="894050"/>
            <a:ext cx="55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 mm</a:t>
            </a:r>
            <a:endParaRPr sz="1000"/>
          </a:p>
        </p:txBody>
      </p:sp>
      <p:sp>
        <p:nvSpPr>
          <p:cNvPr id="323" name="Google Shape;323;p46"/>
          <p:cNvSpPr txBox="1"/>
          <p:nvPr/>
        </p:nvSpPr>
        <p:spPr>
          <a:xfrm>
            <a:off x="7690650" y="894050"/>
            <a:ext cx="55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 mm</a:t>
            </a:r>
            <a:endParaRPr sz="1000"/>
          </a:p>
        </p:txBody>
      </p:sp>
      <p:sp>
        <p:nvSpPr>
          <p:cNvPr id="324" name="Google Shape;324;p46"/>
          <p:cNvSpPr txBox="1"/>
          <p:nvPr/>
        </p:nvSpPr>
        <p:spPr>
          <a:xfrm>
            <a:off x="7690650" y="3326700"/>
            <a:ext cx="55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 mm</a:t>
            </a:r>
            <a:endParaRPr sz="1000"/>
          </a:p>
        </p:txBody>
      </p:sp>
      <p:cxnSp>
        <p:nvCxnSpPr>
          <p:cNvPr id="325" name="Google Shape;325;p46"/>
          <p:cNvCxnSpPr/>
          <p:nvPr/>
        </p:nvCxnSpPr>
        <p:spPr>
          <a:xfrm>
            <a:off x="2286000" y="1477925"/>
            <a:ext cx="114000" cy="27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46"/>
          <p:cNvCxnSpPr/>
          <p:nvPr/>
        </p:nvCxnSpPr>
        <p:spPr>
          <a:xfrm>
            <a:off x="1928800" y="1646175"/>
            <a:ext cx="214800" cy="27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6"/>
          <p:cNvCxnSpPr/>
          <p:nvPr/>
        </p:nvCxnSpPr>
        <p:spPr>
          <a:xfrm flipH="1" rot="10800000">
            <a:off x="4245525" y="1468275"/>
            <a:ext cx="119100" cy="12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46"/>
          <p:cNvCxnSpPr/>
          <p:nvPr/>
        </p:nvCxnSpPr>
        <p:spPr>
          <a:xfrm>
            <a:off x="3865725" y="1634975"/>
            <a:ext cx="123900" cy="24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46"/>
          <p:cNvCxnSpPr/>
          <p:nvPr/>
        </p:nvCxnSpPr>
        <p:spPr>
          <a:xfrm>
            <a:off x="6128375" y="1569725"/>
            <a:ext cx="152400" cy="24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46"/>
          <p:cNvCxnSpPr/>
          <p:nvPr/>
        </p:nvCxnSpPr>
        <p:spPr>
          <a:xfrm>
            <a:off x="5816450" y="1729275"/>
            <a:ext cx="159600" cy="24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46"/>
          <p:cNvCxnSpPr/>
          <p:nvPr/>
        </p:nvCxnSpPr>
        <p:spPr>
          <a:xfrm flipH="1" rot="10800000">
            <a:off x="7755250" y="1563025"/>
            <a:ext cx="190500" cy="24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46"/>
          <p:cNvCxnSpPr/>
          <p:nvPr/>
        </p:nvCxnSpPr>
        <p:spPr>
          <a:xfrm>
            <a:off x="7507600" y="1722600"/>
            <a:ext cx="197700" cy="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/>
        </p:nvSpPr>
        <p:spPr>
          <a:xfrm>
            <a:off x="1108575" y="3928800"/>
            <a:ext cx="1267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Variable Thickness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(Min - 0.752mm)</a:t>
            </a:r>
            <a:endParaRPr sz="1100"/>
          </a:p>
        </p:txBody>
      </p:sp>
      <p:sp>
        <p:nvSpPr>
          <p:cNvPr id="338" name="Google Shape;338;p47"/>
          <p:cNvSpPr txBox="1"/>
          <p:nvPr/>
        </p:nvSpPr>
        <p:spPr>
          <a:xfrm>
            <a:off x="3014338" y="4005175"/>
            <a:ext cx="126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0.577mm</a:t>
            </a:r>
            <a:endParaRPr sz="1100"/>
          </a:p>
        </p:txBody>
      </p:sp>
      <p:sp>
        <p:nvSpPr>
          <p:cNvPr id="339" name="Google Shape;339;p47"/>
          <p:cNvSpPr txBox="1"/>
          <p:nvPr/>
        </p:nvSpPr>
        <p:spPr>
          <a:xfrm>
            <a:off x="4988675" y="4005175"/>
            <a:ext cx="126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0.843mm</a:t>
            </a:r>
            <a:endParaRPr sz="1100"/>
          </a:p>
        </p:txBody>
      </p:sp>
      <p:sp>
        <p:nvSpPr>
          <p:cNvPr id="340" name="Google Shape;340;p47"/>
          <p:cNvSpPr txBox="1"/>
          <p:nvPr/>
        </p:nvSpPr>
        <p:spPr>
          <a:xfrm>
            <a:off x="6672825" y="4005175"/>
            <a:ext cx="126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1.296mm</a:t>
            </a:r>
            <a:endParaRPr sz="1100"/>
          </a:p>
        </p:txBody>
      </p:sp>
      <p:sp>
        <p:nvSpPr>
          <p:cNvPr id="341" name="Google Shape;341;p47"/>
          <p:cNvSpPr txBox="1"/>
          <p:nvPr/>
        </p:nvSpPr>
        <p:spPr>
          <a:xfrm>
            <a:off x="3861000" y="4508700"/>
            <a:ext cx="14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Wall thickness</a:t>
            </a:r>
            <a:endParaRPr b="1"/>
          </a:p>
        </p:txBody>
      </p:sp>
      <p:pic>
        <p:nvPicPr>
          <p:cNvPr id="342" name="Google Shape;34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237" y="688563"/>
            <a:ext cx="1358714" cy="3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113" y="706100"/>
            <a:ext cx="1404625" cy="329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7"/>
          <p:cNvPicPr preferRelativeResize="0"/>
          <p:nvPr/>
        </p:nvPicPr>
        <p:blipFill rotWithShape="1">
          <a:blip r:embed="rId5">
            <a:alphaModFix/>
          </a:blip>
          <a:srcRect b="-2020" l="-610" r="610" t="2020"/>
          <a:stretch/>
        </p:blipFill>
        <p:spPr>
          <a:xfrm>
            <a:off x="2874738" y="734237"/>
            <a:ext cx="1546700" cy="3293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4488" y="705009"/>
            <a:ext cx="1432629" cy="330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7"/>
          <p:cNvSpPr txBox="1"/>
          <p:nvPr/>
        </p:nvSpPr>
        <p:spPr>
          <a:xfrm>
            <a:off x="734649" y="277850"/>
            <a:ext cx="199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From old mold (not parallel)</a:t>
            </a:r>
            <a:endParaRPr b="1" sz="1100"/>
          </a:p>
        </p:txBody>
      </p:sp>
      <p:sp>
        <p:nvSpPr>
          <p:cNvPr id="347" name="Google Shape;347;p47"/>
          <p:cNvSpPr txBox="1"/>
          <p:nvPr/>
        </p:nvSpPr>
        <p:spPr>
          <a:xfrm>
            <a:off x="2835291" y="339350"/>
            <a:ext cx="164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1st iteration (1.5mm)</a:t>
            </a:r>
            <a:endParaRPr b="1" sz="1100"/>
          </a:p>
        </p:txBody>
      </p:sp>
      <p:sp>
        <p:nvSpPr>
          <p:cNvPr id="348" name="Google Shape;348;p47"/>
          <p:cNvSpPr txBox="1"/>
          <p:nvPr/>
        </p:nvSpPr>
        <p:spPr>
          <a:xfrm>
            <a:off x="4800129" y="351000"/>
            <a:ext cx="164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2nd iteration (2mm)</a:t>
            </a:r>
            <a:endParaRPr b="1" sz="1100"/>
          </a:p>
        </p:txBody>
      </p:sp>
      <p:sp>
        <p:nvSpPr>
          <p:cNvPr id="349" name="Google Shape;349;p47"/>
          <p:cNvSpPr txBox="1"/>
          <p:nvPr/>
        </p:nvSpPr>
        <p:spPr>
          <a:xfrm>
            <a:off x="6484291" y="339350"/>
            <a:ext cx="164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3rd iteration (2.5mm)</a:t>
            </a:r>
            <a:endParaRPr b="1" sz="1100"/>
          </a:p>
        </p:txBody>
      </p:sp>
      <p:cxnSp>
        <p:nvCxnSpPr>
          <p:cNvPr id="350" name="Google Shape;350;p47"/>
          <p:cNvCxnSpPr/>
          <p:nvPr/>
        </p:nvCxnSpPr>
        <p:spPr>
          <a:xfrm flipH="1" rot="10800000">
            <a:off x="1921200" y="1484425"/>
            <a:ext cx="362100" cy="1572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47"/>
          <p:cNvCxnSpPr/>
          <p:nvPr/>
        </p:nvCxnSpPr>
        <p:spPr>
          <a:xfrm flipH="1" rot="10800000">
            <a:off x="2152175" y="1486850"/>
            <a:ext cx="245400" cy="1524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47"/>
          <p:cNvCxnSpPr/>
          <p:nvPr/>
        </p:nvCxnSpPr>
        <p:spPr>
          <a:xfrm flipH="1" rot="10800000">
            <a:off x="3866675" y="1474900"/>
            <a:ext cx="371400" cy="1596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47"/>
          <p:cNvCxnSpPr/>
          <p:nvPr/>
        </p:nvCxnSpPr>
        <p:spPr>
          <a:xfrm flipH="1" rot="10800000">
            <a:off x="3990500" y="1472475"/>
            <a:ext cx="383400" cy="1644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47"/>
          <p:cNvCxnSpPr/>
          <p:nvPr/>
        </p:nvCxnSpPr>
        <p:spPr>
          <a:xfrm flipH="1" rot="10800000">
            <a:off x="5810250" y="1579800"/>
            <a:ext cx="316800" cy="1428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47"/>
          <p:cNvCxnSpPr/>
          <p:nvPr/>
        </p:nvCxnSpPr>
        <p:spPr>
          <a:xfrm flipH="1" rot="10800000">
            <a:off x="5969800" y="1584525"/>
            <a:ext cx="312000" cy="1476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47"/>
          <p:cNvCxnSpPr/>
          <p:nvPr/>
        </p:nvCxnSpPr>
        <p:spPr>
          <a:xfrm flipH="1" rot="10800000">
            <a:off x="7496175" y="1563050"/>
            <a:ext cx="257100" cy="1524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47"/>
          <p:cNvCxnSpPr/>
          <p:nvPr/>
        </p:nvCxnSpPr>
        <p:spPr>
          <a:xfrm flipH="1" rot="10800000">
            <a:off x="7698575" y="1570225"/>
            <a:ext cx="245400" cy="1500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>
            <p:ph type="title"/>
          </p:nvPr>
        </p:nvSpPr>
        <p:spPr>
          <a:xfrm>
            <a:off x="359550" y="2092800"/>
            <a:ext cx="8424900" cy="9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Glove Design</a:t>
            </a:r>
            <a:endParaRPr b="1" sz="5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 txBox="1"/>
          <p:nvPr/>
        </p:nvSpPr>
        <p:spPr>
          <a:xfrm>
            <a:off x="406400" y="441500"/>
            <a:ext cx="633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Glove construction</a:t>
            </a:r>
            <a:endParaRPr b="1" sz="2200"/>
          </a:p>
        </p:txBody>
      </p:sp>
      <p:sp>
        <p:nvSpPr>
          <p:cNvPr id="368" name="Google Shape;368;p49"/>
          <p:cNvSpPr txBox="1"/>
          <p:nvPr/>
        </p:nvSpPr>
        <p:spPr>
          <a:xfrm>
            <a:off x="406400" y="1074150"/>
            <a:ext cx="36246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Soft knit glove (manufactured by Achiou)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Outer layer (86% acrylic, 13% polyester and 1% spandex)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Inner layer (100% polyester)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Foams and 3D printed PLA parts are attached using superglue.</a:t>
            </a:r>
            <a:endParaRPr sz="1700"/>
          </a:p>
        </p:txBody>
      </p:sp>
      <p:pic>
        <p:nvPicPr>
          <p:cNvPr id="369" name="Google Shape;3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200" y="1473638"/>
            <a:ext cx="4196725" cy="17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248" y="1265000"/>
            <a:ext cx="3921198" cy="261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450" y="1265000"/>
            <a:ext cx="3090309" cy="261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0"/>
          <p:cNvSpPr txBox="1"/>
          <p:nvPr/>
        </p:nvSpPr>
        <p:spPr>
          <a:xfrm>
            <a:off x="3274500" y="4075050"/>
            <a:ext cx="25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Real life model of the glove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1" title="IndexFinger_Hand_PositivePressur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8525" y="961150"/>
            <a:ext cx="1609351" cy="28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1" title="LittleFinger_Hand_PositivePressure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8950" y="961136"/>
            <a:ext cx="1609351" cy="28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1" title="ThumbFinger_Hand_PositivePressure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325" y="961125"/>
            <a:ext cx="1609351" cy="2861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1" title="MiddleFinger_Hand_PositivePressure.mp4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22000" y="961126"/>
            <a:ext cx="1609351" cy="286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1" title="RingFinger_Hand_PositivePressure.mp4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65475" y="961138"/>
            <a:ext cx="1609351" cy="286107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1"/>
          <p:cNvSpPr txBox="1"/>
          <p:nvPr/>
        </p:nvSpPr>
        <p:spPr>
          <a:xfrm>
            <a:off x="362600" y="3874950"/>
            <a:ext cx="13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Thumb Finger</a:t>
            </a:r>
            <a:endParaRPr/>
          </a:p>
        </p:txBody>
      </p:sp>
      <p:sp>
        <p:nvSpPr>
          <p:cNvPr id="387" name="Google Shape;387;p51"/>
          <p:cNvSpPr txBox="1"/>
          <p:nvPr/>
        </p:nvSpPr>
        <p:spPr>
          <a:xfrm>
            <a:off x="2087800" y="3874950"/>
            <a:ext cx="13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r>
              <a:rPr lang="en"/>
              <a:t> Finger</a:t>
            </a:r>
            <a:endParaRPr/>
          </a:p>
        </p:txBody>
      </p:sp>
      <p:sp>
        <p:nvSpPr>
          <p:cNvPr id="388" name="Google Shape;388;p51"/>
          <p:cNvSpPr txBox="1"/>
          <p:nvPr/>
        </p:nvSpPr>
        <p:spPr>
          <a:xfrm>
            <a:off x="3876600" y="3874950"/>
            <a:ext cx="13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</a:t>
            </a:r>
            <a:r>
              <a:rPr lang="en"/>
              <a:t> Finger</a:t>
            </a:r>
            <a:endParaRPr/>
          </a:p>
        </p:txBody>
      </p:sp>
      <p:sp>
        <p:nvSpPr>
          <p:cNvPr id="389" name="Google Shape;389;p51"/>
          <p:cNvSpPr txBox="1"/>
          <p:nvPr/>
        </p:nvSpPr>
        <p:spPr>
          <a:xfrm>
            <a:off x="5574750" y="3874950"/>
            <a:ext cx="13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Ring</a:t>
            </a:r>
            <a:r>
              <a:rPr lang="en"/>
              <a:t> Finger</a:t>
            </a:r>
            <a:endParaRPr/>
          </a:p>
        </p:txBody>
      </p:sp>
      <p:sp>
        <p:nvSpPr>
          <p:cNvPr id="390" name="Google Shape;390;p51"/>
          <p:cNvSpPr txBox="1"/>
          <p:nvPr/>
        </p:nvSpPr>
        <p:spPr>
          <a:xfrm>
            <a:off x="7318225" y="3874950"/>
            <a:ext cx="13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Little</a:t>
            </a:r>
            <a:r>
              <a:rPr lang="en"/>
              <a:t> Finger</a:t>
            </a:r>
            <a:endParaRPr/>
          </a:p>
        </p:txBody>
      </p:sp>
      <p:sp>
        <p:nvSpPr>
          <p:cNvPr id="391" name="Google Shape;391;p51"/>
          <p:cNvSpPr txBox="1"/>
          <p:nvPr/>
        </p:nvSpPr>
        <p:spPr>
          <a:xfrm>
            <a:off x="406400" y="441500"/>
            <a:ext cx="633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Glove actuation (Positive Pressure)</a:t>
            </a:r>
            <a:endParaRPr b="1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59550" y="2092800"/>
            <a:ext cx="8424900" cy="9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b="1" sz="5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2"/>
          <p:cNvSpPr txBox="1"/>
          <p:nvPr/>
        </p:nvSpPr>
        <p:spPr>
          <a:xfrm>
            <a:off x="406400" y="441500"/>
            <a:ext cx="633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Glove actuation (Negative Pressure)</a:t>
            </a:r>
            <a:endParaRPr b="1" sz="2200"/>
          </a:p>
        </p:txBody>
      </p:sp>
      <p:pic>
        <p:nvPicPr>
          <p:cNvPr id="397" name="Google Shape;397;p52" title="IndexFinger_NoHand_NegativePressur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625" y="964700"/>
            <a:ext cx="1948749" cy="346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/>
          <p:nvPr/>
        </p:nvSpPr>
        <p:spPr>
          <a:xfrm>
            <a:off x="406400" y="441500"/>
            <a:ext cx="633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Future Work</a:t>
            </a:r>
            <a:endParaRPr b="1" sz="2200"/>
          </a:p>
        </p:txBody>
      </p:sp>
      <p:sp>
        <p:nvSpPr>
          <p:cNvPr id="403" name="Google Shape;403;p53"/>
          <p:cNvSpPr txBox="1"/>
          <p:nvPr/>
        </p:nvSpPr>
        <p:spPr>
          <a:xfrm>
            <a:off x="406400" y="1074150"/>
            <a:ext cx="82443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The actuator’s wall thickness can be fine tuned. 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Softer silicone materials for the actuator can be tested out.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Actuator can be programmed for particular directions.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Feasible pump generating both negative and positive air pressure needs to be created in order to perform complex ADL at a higher frequency. 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Adduction/abduction actuator for the thumb.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Lighter 3D printable parts can be manufactured to reduce the weight of the glove.</a:t>
            </a:r>
            <a:endParaRPr sz="17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 txBox="1"/>
          <p:nvPr/>
        </p:nvSpPr>
        <p:spPr>
          <a:xfrm>
            <a:off x="406400" y="441500"/>
            <a:ext cx="633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Acknowledgements</a:t>
            </a:r>
            <a:endParaRPr b="1" sz="2200"/>
          </a:p>
        </p:txBody>
      </p:sp>
      <p:pic>
        <p:nvPicPr>
          <p:cNvPr id="409" name="Google Shape;4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301" y="1744550"/>
            <a:ext cx="3219725" cy="13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4"/>
          <p:cNvSpPr txBox="1"/>
          <p:nvPr/>
        </p:nvSpPr>
        <p:spPr>
          <a:xfrm>
            <a:off x="4859650" y="1074150"/>
            <a:ext cx="3791100" cy="29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Thank you</a:t>
            </a:r>
            <a:endParaRPr b="1" sz="1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Prof.S.Farokh Atashzar</a:t>
            </a:r>
            <a:endParaRPr b="1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Dr.Jacqueline Libby</a:t>
            </a:r>
            <a:endParaRPr b="1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Sarmad Mehrdad</a:t>
            </a:r>
            <a:endParaRPr b="1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Gayatri Tyagi</a:t>
            </a:r>
            <a:endParaRPr b="1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Jessica Espinoza</a:t>
            </a:r>
            <a:endParaRPr b="1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Naigam Bhatt</a:t>
            </a:r>
            <a:endParaRPr b="1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Aadit P</a:t>
            </a:r>
            <a:endParaRPr b="1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All members of the MERIIT family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/>
          <p:nvPr>
            <p:ph type="title"/>
          </p:nvPr>
        </p:nvSpPr>
        <p:spPr>
          <a:xfrm>
            <a:off x="359550" y="2092800"/>
            <a:ext cx="8424900" cy="9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 sz="59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/>
        </p:nvSpPr>
        <p:spPr>
          <a:xfrm>
            <a:off x="406400" y="550950"/>
            <a:ext cx="633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Why soft actuators for rehabilitation devices?</a:t>
            </a:r>
            <a:endParaRPr b="1" sz="2200"/>
          </a:p>
        </p:txBody>
      </p:sp>
      <p:sp>
        <p:nvSpPr>
          <p:cNvPr id="150" name="Google Shape;150;p26"/>
          <p:cNvSpPr txBox="1"/>
          <p:nvPr/>
        </p:nvSpPr>
        <p:spPr>
          <a:xfrm>
            <a:off x="406400" y="1074150"/>
            <a:ext cx="82758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Inherent compliance match with the </a:t>
            </a:r>
            <a:r>
              <a:rPr lang="en" sz="1700"/>
              <a:t>environment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Less rigid than human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Higher degree of freedom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Low weight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Low cost to manufacture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Non-linear output with a simple input</a:t>
            </a:r>
            <a:endParaRPr sz="1700"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250" y="3025050"/>
            <a:ext cx="3047492" cy="17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/>
        </p:nvSpPr>
        <p:spPr>
          <a:xfrm>
            <a:off x="406400" y="550950"/>
            <a:ext cx="633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Why soft robotic glove for hand?</a:t>
            </a:r>
            <a:endParaRPr b="1" sz="2200"/>
          </a:p>
        </p:txBody>
      </p:sp>
      <p:sp>
        <p:nvSpPr>
          <p:cNvPr id="157" name="Google Shape;157;p27"/>
          <p:cNvSpPr txBox="1"/>
          <p:nvPr/>
        </p:nvSpPr>
        <p:spPr>
          <a:xfrm>
            <a:off x="406400" y="1074150"/>
            <a:ext cx="82758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Human hands have one of the most complex biomechanical systems present in the body.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Quality and </a:t>
            </a:r>
            <a:r>
              <a:rPr lang="en" sz="1700"/>
              <a:t>repetition</a:t>
            </a:r>
            <a:r>
              <a:rPr lang="en" sz="1700"/>
              <a:t> must be </a:t>
            </a:r>
            <a:r>
              <a:rPr lang="en" sz="1700"/>
              <a:t>precise in order to improve functionality.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Must be without assistance of the therapist. </a:t>
            </a:r>
            <a:endParaRPr sz="1700"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800" y="2571750"/>
            <a:ext cx="3160401" cy="21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59550" y="2092800"/>
            <a:ext cx="8424900" cy="9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Previous Works</a:t>
            </a:r>
            <a:endParaRPr b="1" sz="59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/>
        </p:nvSpPr>
        <p:spPr>
          <a:xfrm>
            <a:off x="772800" y="769350"/>
            <a:ext cx="75984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 Novel Soft Robotic Glove with Positive-negative Pneumatic Actuator for Hand Rehabilitation</a:t>
            </a:r>
            <a:endParaRPr sz="1700"/>
          </a:p>
        </p:txBody>
      </p:sp>
      <p:sp>
        <p:nvSpPr>
          <p:cNvPr id="169" name="Google Shape;169;p29"/>
          <p:cNvSpPr txBox="1"/>
          <p:nvPr/>
        </p:nvSpPr>
        <p:spPr>
          <a:xfrm>
            <a:off x="1918950" y="1516650"/>
            <a:ext cx="530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Debin Hu*, Jinhua Zhang, Yuhan Yang, Qiuyang Li, Dahai Li and Jun Hong, Member, IEEE</a:t>
            </a:r>
            <a:endParaRPr sz="1000"/>
          </a:p>
        </p:txBody>
      </p:sp>
      <p:sp>
        <p:nvSpPr>
          <p:cNvPr id="170" name="Google Shape;170;p29"/>
          <p:cNvSpPr txBox="1"/>
          <p:nvPr/>
        </p:nvSpPr>
        <p:spPr>
          <a:xfrm>
            <a:off x="5334875" y="2499975"/>
            <a:ext cx="3036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Drawbacks: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Fabrication of actuators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Bulging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Glove design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2679400"/>
            <a:ext cx="2512124" cy="17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900" y="2378513"/>
            <a:ext cx="1713100" cy="23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/>
        </p:nvSpPr>
        <p:spPr>
          <a:xfrm>
            <a:off x="772800" y="769350"/>
            <a:ext cx="759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Towards a Soft Pneumatic Glove for Hand Rehabilitation</a:t>
            </a:r>
            <a:endParaRPr sz="1700"/>
          </a:p>
        </p:txBody>
      </p:sp>
      <p:sp>
        <p:nvSpPr>
          <p:cNvPr id="178" name="Google Shape;178;p30"/>
          <p:cNvSpPr txBox="1"/>
          <p:nvPr/>
        </p:nvSpPr>
        <p:spPr>
          <a:xfrm>
            <a:off x="1428600" y="1215750"/>
            <a:ext cx="628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Panagiotis Polygerinos*, Member, IEEE, Stacey Lyne, Zheng Wang, Member, IEEE, Luis Fernando Nicolini, Bobak Mosadegh, George M. Whitesides and Conor J. Walsh, Member, IEEE.</a:t>
            </a:r>
            <a:endParaRPr sz="1000"/>
          </a:p>
        </p:txBody>
      </p:sp>
      <p:pic>
        <p:nvPicPr>
          <p:cNvPr id="179" name="Google Shape;179;p30"/>
          <p:cNvPicPr preferRelativeResize="0"/>
          <p:nvPr/>
        </p:nvPicPr>
        <p:blipFill rotWithShape="1">
          <a:blip r:embed="rId3">
            <a:alphaModFix/>
          </a:blip>
          <a:srcRect b="0" l="0" r="0" t="3901"/>
          <a:stretch/>
        </p:blipFill>
        <p:spPr>
          <a:xfrm>
            <a:off x="772800" y="2109925"/>
            <a:ext cx="4061900" cy="22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>
            <a:off x="5334875" y="2499975"/>
            <a:ext cx="3036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Drawbacks: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negatively pressure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Bulky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Slow actuation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Missing thumb actuation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/>
        </p:nvSpPr>
        <p:spPr>
          <a:xfrm>
            <a:off x="772800" y="769350"/>
            <a:ext cx="759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Soft Robotic Glove for Hand Rehabilitation and Task Specific Training</a:t>
            </a:r>
            <a:endParaRPr sz="1700"/>
          </a:p>
        </p:txBody>
      </p:sp>
      <p:sp>
        <p:nvSpPr>
          <p:cNvPr id="186" name="Google Shape;186;p31"/>
          <p:cNvSpPr txBox="1"/>
          <p:nvPr/>
        </p:nvSpPr>
        <p:spPr>
          <a:xfrm>
            <a:off x="1428600" y="1215750"/>
            <a:ext cx="628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Panagiotis Polygerinos, Member, IEEE, Kevin C. Galloway, Emily Savage, Maxwell Herman, Kathleen O</a:t>
            </a:r>
            <a:r>
              <a:rPr lang="en" sz="1000"/>
              <a:t>’ </a:t>
            </a:r>
            <a:r>
              <a:rPr lang="en" sz="1000"/>
              <a:t>Donnell and Conor J. Walsh*</a:t>
            </a:r>
            <a:endParaRPr sz="1000"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2571750"/>
            <a:ext cx="2744550" cy="13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950" y="2145000"/>
            <a:ext cx="2261726" cy="24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/>
        </p:nvSpPr>
        <p:spPr>
          <a:xfrm>
            <a:off x="5334875" y="2499975"/>
            <a:ext cx="303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Drawbacks: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negative pressure.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adduction and abduction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